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68" r:id="rId4"/>
    <p:sldId id="260" r:id="rId5"/>
    <p:sldId id="257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5" r:id="rId15"/>
    <p:sldId id="276" r:id="rId16"/>
    <p:sldId id="277" r:id="rId17"/>
    <p:sldId id="270" r:id="rId18"/>
    <p:sldId id="271" r:id="rId19"/>
    <p:sldId id="272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6018"/>
  </p:normalViewPr>
  <p:slideViewPr>
    <p:cSldViewPr snapToGrid="0" snapToObjects="1">
      <p:cViewPr varScale="1">
        <p:scale>
          <a:sx n="115" d="100"/>
          <a:sy n="115" d="100"/>
        </p:scale>
        <p:origin x="232" y="25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tiff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0E0F3-B13C-4947-BB1F-9B78D4B37698}" type="datetimeFigureOut">
              <a:rPr kumimoji="1" lang="zh-CN" altLang="en-US" smtClean="0"/>
              <a:t>2020/7/10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08F1F-021A-814B-8090-2D75FE626D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1544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第三种日常生活很常见，身高是随着时间变化的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8704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9768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1</a:t>
                </a:r>
                <a:r>
                  <a:rPr kumimoji="1" lang="zh-CN" altLang="en-US" dirty="0"/>
                  <a:t>、使用</a:t>
                </a:r>
                <a:r>
                  <a:rPr kumimoji="1" lang="en-US" altLang="zh-CN" dirty="0" err="1"/>
                  <a:t>TransE</a:t>
                </a:r>
                <a:r>
                  <a:rPr kumimoji="1" lang="zh-CN" altLang="en-US" dirty="0"/>
                  <a:t>和</a:t>
                </a:r>
                <a:r>
                  <a:rPr kumimoji="1" lang="en-US" altLang="zh-CN" dirty="0"/>
                  <a:t>Glove</a:t>
                </a:r>
                <a:r>
                  <a:rPr kumimoji="1" lang="zh-CN" altLang="en-US" dirty="0"/>
                  <a:t>编码查询问题中的词，送入</a:t>
                </a:r>
                <a:r>
                  <a:rPr kumimoji="1" lang="en-US" altLang="zh-CN" dirty="0"/>
                  <a:t>GRU</a:t>
                </a:r>
                <a:r>
                  <a:rPr kumimoji="1" lang="zh-CN" altLang="en-US" dirty="0"/>
                  <a:t>编码</a:t>
                </a:r>
                <a:endParaRPr kumimoji="1" lang="en-US" altLang="zh-CN" dirty="0"/>
              </a:p>
              <a:p>
                <a:r>
                  <a:rPr kumimoji="1" lang="en-US" altLang="zh-CN" dirty="0"/>
                  <a:t>2</a:t>
                </a:r>
                <a:r>
                  <a:rPr kumimoji="1" lang="zh-CN" altLang="en-US" dirty="0"/>
                  <a:t>、使用另外一个网络</a:t>
                </a:r>
                <a:r>
                  <a:rPr kumimoji="1" lang="en" altLang="zh-CN" dirty="0" err="1"/>
                  <a:t>NPICore</a:t>
                </a:r>
                <a:r>
                  <a:rPr kumimoji="1" lang="zh-CN" altLang="en-US" dirty="0"/>
                  <a:t>，负责编码问题和环境状态</a:t>
                </a:r>
                <a:endParaRPr kumimoji="1" lang="en-US" altLang="zh-CN" dirty="0"/>
              </a:p>
              <a:p>
                <a:r>
                  <a:rPr kumimoji="1" lang="en-US" altLang="zh-CN" dirty="0"/>
                  <a:t>3</a:t>
                </a:r>
                <a:r>
                  <a:rPr kumimoji="1" lang="zh-CN" altLang="en-US" dirty="0"/>
                  <a:t>、根据</a:t>
                </a:r>
                <a:r>
                  <a:rPr kumimoji="1" lang="en-US" altLang="zh-CN" dirty="0" err="1"/>
                  <a:t>NPICore</a:t>
                </a:r>
                <a:r>
                  <a:rPr kumimoji="1" lang="zh-CN" altLang="en-US" dirty="0"/>
                  <a:t>的输出，采样</a:t>
                </a:r>
                <a:r>
                  <a:rPr kumimoji="1" lang="en-US" altLang="zh-CN" dirty="0"/>
                  <a:t>top-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kumimoji="1" lang="zh-CN" altLang="en-US" dirty="0"/>
                  <a:t>个运算符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kumimoji="1" lang="en-US" altLang="zh-CN" dirty="0"/>
              </a:p>
              <a:p>
                <a:r>
                  <a:rPr kumimoji="1" lang="en-US" altLang="zh-CN" dirty="0"/>
                  <a:t>4</a:t>
                </a:r>
                <a:r>
                  <a:rPr kumimoji="1" lang="zh-CN" altLang="en-US" dirty="0"/>
                  <a:t>、根据</a:t>
                </a:r>
                <a:r>
                  <a:rPr kumimoji="1" lang="en-US" altLang="zh-CN" dirty="0" err="1"/>
                  <a:t>NPICore</a:t>
                </a:r>
                <a:r>
                  <a:rPr kumimoji="1" lang="zh-CN" altLang="en-US" dirty="0"/>
                  <a:t>的输出，采样</a:t>
                </a:r>
                <a:r>
                  <a:rPr kumimoji="1" lang="en-US" altLang="zh-CN" dirty="0"/>
                  <a:t>top-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kumimoji="1" lang="zh-CN" altLang="en-US" dirty="0"/>
                  <a:t>个变量组合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endParaRPr kumimoji="1" lang="en-US" altLang="zh-CN" dirty="0"/>
              </a:p>
              <a:p>
                <a:r>
                  <a:rPr kumimoji="1" lang="en-US" altLang="zh-CN" dirty="0"/>
                  <a:t>5</a:t>
                </a:r>
                <a:r>
                  <a:rPr kumimoji="1" lang="zh-CN" altLang="en-US" dirty="0"/>
                  <a:t>、通过</a:t>
                </a:r>
                <a:r>
                  <a:rPr kumimoji="1" lang="en-US" altLang="zh-CN" dirty="0"/>
                  <a:t>beam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search</a:t>
                </a:r>
                <a:r>
                  <a:rPr kumimoji="1" lang="zh-CN" altLang="en-US" dirty="0"/>
                  <a:t>选择得分最高的一些函数执行，输出执行结果，并将其写入到记忆模块中</a:t>
                </a:r>
                <a:endParaRPr kumimoji="1" lang="en-US" altLang="zh-CN" dirty="0"/>
              </a:p>
              <a:p>
                <a:r>
                  <a:rPr kumimoji="1" lang="en-US" altLang="zh-CN" dirty="0"/>
                  <a:t>6</a:t>
                </a:r>
                <a:r>
                  <a:rPr kumimoji="1" lang="zh-CN" altLang="en-US" dirty="0"/>
                  <a:t>、记录当前的函数选择，并进入到下一步</a:t>
                </a:r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1</a:t>
                </a:r>
                <a:r>
                  <a:rPr kumimoji="1" lang="zh-CN" altLang="en-US" dirty="0"/>
                  <a:t>、使用</a:t>
                </a:r>
                <a:r>
                  <a:rPr kumimoji="1" lang="en-US" altLang="zh-CN" dirty="0" err="1"/>
                  <a:t>TransE</a:t>
                </a:r>
                <a:r>
                  <a:rPr kumimoji="1" lang="zh-CN" altLang="en-US" dirty="0"/>
                  <a:t>和</a:t>
                </a:r>
                <a:r>
                  <a:rPr kumimoji="1" lang="en-US" altLang="zh-CN" dirty="0"/>
                  <a:t>Glove</a:t>
                </a:r>
                <a:r>
                  <a:rPr kumimoji="1" lang="zh-CN" altLang="en-US" dirty="0"/>
                  <a:t>编码查询问题中的词，送入</a:t>
                </a:r>
                <a:r>
                  <a:rPr kumimoji="1" lang="en-US" altLang="zh-CN" dirty="0"/>
                  <a:t>GRU</a:t>
                </a:r>
                <a:r>
                  <a:rPr kumimoji="1" lang="zh-CN" altLang="en-US" dirty="0"/>
                  <a:t>编码</a:t>
                </a:r>
                <a:endParaRPr kumimoji="1" lang="en-US" altLang="zh-CN" dirty="0"/>
              </a:p>
              <a:p>
                <a:r>
                  <a:rPr kumimoji="1" lang="en-US" altLang="zh-CN" dirty="0"/>
                  <a:t>2</a:t>
                </a:r>
                <a:r>
                  <a:rPr kumimoji="1" lang="zh-CN" altLang="en-US" dirty="0"/>
                  <a:t>、使用另外一个网络</a:t>
                </a:r>
                <a:r>
                  <a:rPr kumimoji="1" lang="en" altLang="zh-CN" dirty="0" err="1"/>
                  <a:t>NPICore</a:t>
                </a:r>
                <a:r>
                  <a:rPr kumimoji="1" lang="zh-CN" altLang="en-US" dirty="0"/>
                  <a:t>，负责编码问题和环境状态</a:t>
                </a:r>
                <a:endParaRPr kumimoji="1" lang="en-US" altLang="zh-CN" dirty="0"/>
              </a:p>
              <a:p>
                <a:r>
                  <a:rPr kumimoji="1" lang="en-US" altLang="zh-CN" dirty="0"/>
                  <a:t>3</a:t>
                </a:r>
                <a:r>
                  <a:rPr kumimoji="1" lang="zh-CN" altLang="en-US" dirty="0"/>
                  <a:t>、根据</a:t>
                </a:r>
                <a:r>
                  <a:rPr kumimoji="1" lang="en-US" altLang="zh-CN" dirty="0" err="1"/>
                  <a:t>NPICore</a:t>
                </a:r>
                <a:r>
                  <a:rPr kumimoji="1" lang="zh-CN" altLang="en-US" dirty="0"/>
                  <a:t>的输出，采样</a:t>
                </a:r>
                <a:r>
                  <a:rPr kumimoji="1" lang="en-US" altLang="zh-CN" dirty="0"/>
                  <a:t>top-</a:t>
                </a:r>
                <a:r>
                  <a:rPr kumimoji="1" lang="en-US" altLang="zh-CN" b="0" i="0">
                    <a:latin typeface="Cambria Math" panose="02040503050406030204" pitchFamily="18" charset="0"/>
                  </a:rPr>
                  <a:t>𝑛_𝑝</a:t>
                </a:r>
                <a:r>
                  <a:rPr kumimoji="1" lang="zh-CN" altLang="en-US" dirty="0"/>
                  <a:t>个运算符</a:t>
                </a:r>
                <a:r>
                  <a:rPr kumimoji="1" lang="en-US" altLang="zh-CN" b="0" i="0">
                    <a:latin typeface="Cambria Math" panose="02040503050406030204" pitchFamily="18" charset="0"/>
                  </a:rPr>
                  <a:t>𝑃_𝑡</a:t>
                </a:r>
                <a:endParaRPr kumimoji="1" lang="en-US" altLang="zh-CN" dirty="0"/>
              </a:p>
              <a:p>
                <a:r>
                  <a:rPr kumimoji="1" lang="en-US" altLang="zh-CN" dirty="0"/>
                  <a:t>4</a:t>
                </a:r>
                <a:r>
                  <a:rPr kumimoji="1" lang="zh-CN" altLang="en-US" dirty="0"/>
                  <a:t>、根据</a:t>
                </a:r>
                <a:r>
                  <a:rPr kumimoji="1" lang="en-US" altLang="zh-CN" dirty="0" err="1"/>
                  <a:t>NPICore</a:t>
                </a:r>
                <a:r>
                  <a:rPr kumimoji="1" lang="zh-CN" altLang="en-US" dirty="0"/>
                  <a:t>的输出，采样</a:t>
                </a:r>
                <a:r>
                  <a:rPr kumimoji="1" lang="en-US" altLang="zh-CN" dirty="0"/>
                  <a:t>top-</a:t>
                </a:r>
                <a:r>
                  <a:rPr kumimoji="1" lang="en-US" altLang="zh-CN" b="0" i="0">
                    <a:latin typeface="Cambria Math" panose="02040503050406030204" pitchFamily="18" charset="0"/>
                  </a:rPr>
                  <a:t>𝑛_𝑣</a:t>
                </a:r>
                <a:r>
                  <a:rPr kumimoji="1" lang="zh-CN" altLang="en-US" dirty="0"/>
                  <a:t>个变量组合</a:t>
                </a:r>
                <a:r>
                  <a:rPr kumimoji="1" lang="en-US" altLang="zh-CN" b="0" i="0">
                    <a:latin typeface="Cambria Math" panose="02040503050406030204" pitchFamily="18" charset="0"/>
                  </a:rPr>
                  <a:t>𝑉_𝑝</a:t>
                </a:r>
                <a:endParaRPr kumimoji="1" lang="en-US" altLang="zh-CN" dirty="0"/>
              </a:p>
              <a:p>
                <a:r>
                  <a:rPr kumimoji="1" lang="en-US" altLang="zh-CN" dirty="0"/>
                  <a:t>5</a:t>
                </a:r>
                <a:r>
                  <a:rPr kumimoji="1" lang="zh-CN" altLang="en-US" dirty="0"/>
                  <a:t>、通过</a:t>
                </a:r>
                <a:r>
                  <a:rPr kumimoji="1" lang="en-US" altLang="zh-CN" dirty="0"/>
                  <a:t>beam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search</a:t>
                </a:r>
                <a:r>
                  <a:rPr kumimoji="1" lang="zh-CN" altLang="en-US" dirty="0"/>
                  <a:t>选择得分最高的一些函数执行，输出执行结果，并将其写入到记忆模块中</a:t>
                </a:r>
                <a:endParaRPr kumimoji="1" lang="en-US" altLang="zh-CN" dirty="0"/>
              </a:p>
              <a:p>
                <a:r>
                  <a:rPr kumimoji="1" lang="en-US" altLang="zh-CN" dirty="0"/>
                  <a:t>6</a:t>
                </a:r>
                <a:r>
                  <a:rPr kumimoji="1" lang="zh-CN" altLang="en-US" dirty="0"/>
                  <a:t>、记录当前的函数选择，并进入到下一步</a:t>
                </a:r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27716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63497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41527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4289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有程序的标注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45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如果没有程序的标注呢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4573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question</a:t>
            </a:r>
            <a:r>
              <a:rPr kumimoji="1" lang="zh-CN" altLang="en-US" dirty="0"/>
              <a:t>和</a:t>
            </a:r>
            <a:r>
              <a:rPr kumimoji="1" lang="en-US" altLang="zh-CN" dirty="0"/>
              <a:t>knowledge</a:t>
            </a:r>
            <a:r>
              <a:rPr kumimoji="1" lang="zh-CN" altLang="en-US" dirty="0"/>
              <a:t> </a:t>
            </a:r>
            <a:r>
              <a:rPr kumimoji="1" lang="en-US" altLang="zh-CN" dirty="0"/>
              <a:t>source</a:t>
            </a:r>
            <a:r>
              <a:rPr kumimoji="1" lang="zh-CN" altLang="en-US" dirty="0"/>
              <a:t>做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hashing</a:t>
            </a:r>
            <a:r>
              <a:rPr kumimoji="1" lang="zh-CN" altLang="en-US" dirty="0"/>
              <a:t>，构造</a:t>
            </a:r>
            <a:r>
              <a:rPr kumimoji="1" lang="en-US" altLang="zh-CN" dirty="0"/>
              <a:t>key-value</a:t>
            </a:r>
            <a:r>
              <a:rPr kumimoji="1" lang="zh-CN" altLang="en-US" dirty="0"/>
              <a:t>对，把这些</a:t>
            </a:r>
            <a:r>
              <a:rPr kumimoji="1" lang="en-US" altLang="zh-CN" dirty="0"/>
              <a:t>pair</a:t>
            </a:r>
            <a:r>
              <a:rPr kumimoji="1" lang="zh-CN" altLang="en-US" dirty="0"/>
              <a:t>成为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memory</a:t>
            </a:r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、根据当前问题的特征向量对</a:t>
            </a:r>
            <a:r>
              <a:rPr kumimoji="1" lang="en-US" altLang="zh-CN" dirty="0"/>
              <a:t>memory</a:t>
            </a:r>
            <a:r>
              <a:rPr kumimoji="1" lang="zh-CN" altLang="en-US" dirty="0"/>
              <a:t>里的</a:t>
            </a:r>
            <a:r>
              <a:rPr kumimoji="1" lang="en-US" altLang="zh-CN" dirty="0"/>
              <a:t>key</a:t>
            </a:r>
            <a:r>
              <a:rPr kumimoji="1" lang="zh-CN" altLang="en-US" dirty="0"/>
              <a:t>做一个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addressing</a:t>
            </a:r>
            <a:r>
              <a:rPr kumimoji="1" lang="zh-CN" altLang="en-US" dirty="0"/>
              <a:t>，对所有的</a:t>
            </a:r>
            <a:r>
              <a:rPr kumimoji="1" lang="en-US" altLang="zh-CN" dirty="0"/>
              <a:t>key</a:t>
            </a:r>
            <a:r>
              <a:rPr kumimoji="1" lang="zh-CN" altLang="en-US" dirty="0"/>
              <a:t>计算一个概率分布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reading</a:t>
            </a:r>
            <a:r>
              <a:rPr kumimoji="1" lang="zh-CN" altLang="en-US" dirty="0"/>
              <a:t>根据概率分布把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的向量加权，得到加权后的向量</a:t>
            </a:r>
            <a:r>
              <a:rPr kumimoji="1" lang="en-US" altLang="zh-CN" dirty="0"/>
              <a:t>o</a:t>
            </a:r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、用</a:t>
            </a:r>
            <a:r>
              <a:rPr kumimoji="1" lang="en-US" altLang="zh-CN" dirty="0"/>
              <a:t>o</a:t>
            </a:r>
            <a:r>
              <a:rPr kumimoji="1" lang="zh-CN" altLang="en-US" dirty="0"/>
              <a:t>来更新查询向量，并将该过程迭代</a:t>
            </a:r>
            <a:r>
              <a:rPr kumimoji="1" lang="en-US" altLang="zh-CN" dirty="0"/>
              <a:t>H</a:t>
            </a:r>
            <a:r>
              <a:rPr kumimoji="1" lang="zh-CN" altLang="en-US" dirty="0"/>
              <a:t>次，用最后的查询向量预测最终的答案 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9367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每个问题都选取了</a:t>
            </a:r>
            <a:r>
              <a:rPr kumimoji="1" lang="en-US" altLang="zh-CN" dirty="0"/>
              <a:t>1000</a:t>
            </a:r>
            <a:r>
              <a:rPr kumimoji="1" lang="zh-CN" altLang="en-US" dirty="0"/>
              <a:t>个</a:t>
            </a:r>
            <a:r>
              <a:rPr kumimoji="1" lang="en-US" altLang="zh-CN" dirty="0" err="1"/>
              <a:t>kv</a:t>
            </a:r>
            <a:r>
              <a:rPr kumimoji="1" lang="zh-CN" altLang="en-US" dirty="0"/>
              <a:t> </a:t>
            </a:r>
            <a:r>
              <a:rPr kumimoji="1" lang="en-US" altLang="zh-CN" dirty="0"/>
              <a:t>pair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8545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0969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、左边是输入的问题，对问题进行向量表示，过一个分类器，识别出主题实体</a:t>
            </a:r>
            <a:r>
              <a:rPr kumimoji="1" lang="en-US" altLang="zh-CN" dirty="0"/>
              <a:t>y</a:t>
            </a:r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、从主题实体出发，寻找一些子图（主题实体</a:t>
            </a:r>
            <a:r>
              <a:rPr kumimoji="1" lang="en-US" altLang="zh-CN" dirty="0"/>
              <a:t>y</a:t>
            </a:r>
            <a:r>
              <a:rPr kumimoji="1" lang="zh-CN" altLang="en-US" dirty="0"/>
              <a:t>对应红色节点，从红色节点出发找一些路径出来，论文选择找一些子图，对应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个椭圆框），对每个子图计算特征向量，用每个子图的向量计算一个得分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、选取得分最高的子图，用这个子图对应的终止节点（图里黄色的节点）最为最终预测的答案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1038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56989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缺点</a:t>
            </a:r>
            <a:endParaRPr kumimoji="1" lang="en-US" altLang="zh-CN" dirty="0"/>
          </a:p>
          <a:p>
            <a:r>
              <a:rPr kumimoji="1" lang="zh-CN" altLang="en-US" dirty="0"/>
              <a:t>例如中国的首都和美国的首都，哪个人口更多，这个问题就有不止一个主题实体</a:t>
            </a:r>
            <a:endParaRPr kumimoji="1" lang="en-US" altLang="zh-CN" dirty="0"/>
          </a:p>
          <a:p>
            <a:r>
              <a:rPr kumimoji="1" lang="zh-CN" altLang="en-US" dirty="0"/>
              <a:t>只能处理多跳，不能处理比较、算术、集合操作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08F1F-021A-814B-8090-2D75FE626D5E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9848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7/10/20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55C879-B39B-1740-B929-2A6B2CA3EA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推理问答</a:t>
            </a:r>
            <a:br>
              <a:rPr kumimoji="1" lang="en-US" altLang="zh-CN" dirty="0"/>
            </a:br>
            <a:r>
              <a:rPr kumimoji="1" lang="zh-CN" altLang="en-US" dirty="0"/>
              <a:t>相关研究工作介绍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9044262-C52C-8349-8694-40A1CCB48B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汇报人：韩玮光</a:t>
            </a:r>
            <a:endParaRPr kumimoji="1" lang="en-US" altLang="zh-CN" dirty="0"/>
          </a:p>
          <a:p>
            <a:r>
              <a:rPr kumimoji="1" lang="zh-CN" altLang="en-US" dirty="0"/>
              <a:t>日期：</a:t>
            </a:r>
            <a:r>
              <a:rPr kumimoji="1" lang="en-US" altLang="zh-CN" dirty="0"/>
              <a:t>2020.07.10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7569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60F3B9-3909-5742-B09D-9F6DE666C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2018_AAAI_ Variational Reasoning for Question Answering with Knowledge Graph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30FCB3F-F518-604B-8A83-AB68BC3CE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3938" y="2676113"/>
            <a:ext cx="9720262" cy="324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04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C4F4BA-E3BB-A84C-B805-D9EC93C76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Variational Reasoning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Network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1E0D7D4-51AF-4D41-BD42-7D329CA63A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1386" y="2582862"/>
            <a:ext cx="1193800" cy="381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内容占位符 2">
                <a:extLst>
                  <a:ext uri="{FF2B5EF4-FFF2-40B4-BE49-F238E27FC236}">
                    <a16:creationId xmlns:a16="http://schemas.microsoft.com/office/drawing/2014/main" id="{E3A89AEC-73AB-C548-BEAA-15D4D59C18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24128" y="2286000"/>
                <a:ext cx="9720073" cy="4023360"/>
              </a:xfrm>
              <a:prstGeom prst="rect">
                <a:avLst/>
              </a:prstGeom>
            </p:spPr>
            <p:txBody>
              <a:bodyPr vert="horz" lIns="45720" tIns="45720" rIns="45720" bIns="45720" rtlCol="0">
                <a:normAutofit/>
              </a:bodyPr>
              <a:lstStyle>
                <a:lvl1pPr marL="91440" indent="-9144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Tw Cen MT" panose="020B0602020104020603" pitchFamily="34" charset="0"/>
                  <a:buChar char=" 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265176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448056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594360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777240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914400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060704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216152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362456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Font typeface="Wingdings" pitchFamily="2" charset="2"/>
                  <a:buChar char="Ø"/>
                </a:pPr>
                <a:r>
                  <a:rPr kumimoji="1" lang="zh-CN" altLang="en-US" dirty="0"/>
                  <a:t>分为两个模块</a:t>
                </a:r>
                <a:r>
                  <a:rPr kumimoji="1" lang="en-US" altLang="zh-CN" dirty="0"/>
                  <a:t>:</a:t>
                </a:r>
              </a:p>
              <a:p>
                <a:pPr lvl="1">
                  <a:buFont typeface="Wingdings" pitchFamily="2" charset="2"/>
                  <a:buChar char="u"/>
                </a:pPr>
                <a:r>
                  <a:rPr kumimoji="1" lang="zh-CN" altLang="en-US" dirty="0"/>
                  <a:t>主题实体识别模块</a:t>
                </a:r>
                <a:endParaRPr kumimoji="1" lang="en-US" altLang="zh-CN" dirty="0"/>
              </a:p>
              <a:p>
                <a:pPr lvl="1">
                  <a:buFont typeface="Wingdings" pitchFamily="2" charset="2"/>
                  <a:buChar char="u"/>
                </a:pPr>
                <a:r>
                  <a:rPr kumimoji="1" lang="zh-CN" altLang="en-US" dirty="0"/>
                  <a:t>知识推理模块                       ，将主题实体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kumimoji="1" lang="zh-CN" altLang="en-US" dirty="0"/>
                  <a:t>看作隐变量</a:t>
                </a:r>
                <a:endParaRPr kumimoji="1" lang="en-US" altLang="zh-CN" dirty="0"/>
              </a:p>
              <a:p>
                <a:pPr>
                  <a:buFont typeface="Wingdings" pitchFamily="2" charset="2"/>
                  <a:buChar char="Ø"/>
                </a:pPr>
                <a:r>
                  <a:rPr kumimoji="1" lang="zh-CN" altLang="en-US" dirty="0"/>
                  <a:t>两个模块进行联合优化</a:t>
                </a:r>
                <a:r>
                  <a:rPr kumimoji="1" lang="en-US" altLang="zh-CN" dirty="0"/>
                  <a:t>:</a:t>
                </a:r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5" name="内容占位符 2">
                <a:extLst>
                  <a:ext uri="{FF2B5EF4-FFF2-40B4-BE49-F238E27FC236}">
                    <a16:creationId xmlns:a16="http://schemas.microsoft.com/office/drawing/2014/main" id="{E3A89AEC-73AB-C548-BEAA-15D4D59C18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4128" y="2286000"/>
                <a:ext cx="9720073" cy="4023360"/>
              </a:xfrm>
              <a:prstGeom prst="rect">
                <a:avLst/>
              </a:prstGeom>
              <a:blipFill>
                <a:blip r:embed="rId4"/>
                <a:stretch>
                  <a:fillRect l="-1044" t="-25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>
            <a:extLst>
              <a:ext uri="{FF2B5EF4-FFF2-40B4-BE49-F238E27FC236}">
                <a16:creationId xmlns:a16="http://schemas.microsoft.com/office/drawing/2014/main" id="{5D0328DA-981C-F54D-BE34-5D571C7DC8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0165" y="2950007"/>
            <a:ext cx="1473200" cy="381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1CEC633-57DE-9042-9A4B-2D6D792D63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5000" y="4297680"/>
            <a:ext cx="58420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93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9E2CA7-6030-704B-97E4-3A2D9F8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Variational Reasoning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Network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96BA-C0D1-1940-BE86-964F1EBA3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优点</a:t>
            </a:r>
            <a:r>
              <a:rPr kumimoji="1" lang="en-US" altLang="zh-CN" dirty="0"/>
              <a:t>:</a:t>
            </a:r>
          </a:p>
          <a:p>
            <a:pPr marL="0" indent="0">
              <a:buNone/>
            </a:pPr>
            <a:r>
              <a:rPr kumimoji="1" lang="zh-CN" altLang="en-US" dirty="0"/>
              <a:t>有较强的多跳推理能力</a:t>
            </a:r>
          </a:p>
          <a:p>
            <a:pPr marL="0" indent="0">
              <a:buNone/>
            </a:pPr>
            <a:r>
              <a:rPr kumimoji="1" lang="zh-CN" altLang="en-US" dirty="0"/>
              <a:t>可以得到推理路径，具有较好的可解释性</a:t>
            </a:r>
            <a:endParaRPr kumimoji="1" lang="en-US" altLang="zh-CN" dirty="0"/>
          </a:p>
          <a:p>
            <a:endParaRPr kumimoji="1" lang="zh-CN" altLang="en-US" dirty="0"/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缺点</a:t>
            </a:r>
            <a:r>
              <a:rPr kumimoji="1" lang="en-US" altLang="zh-CN" dirty="0"/>
              <a:t>:</a:t>
            </a:r>
          </a:p>
          <a:p>
            <a:pPr marL="0" indent="0">
              <a:buNone/>
            </a:pPr>
            <a:r>
              <a:rPr kumimoji="1" lang="zh-CN" altLang="en-US" dirty="0"/>
              <a:t>只能处理关系型知识，无法处理属性型、事实型</a:t>
            </a:r>
          </a:p>
          <a:p>
            <a:pPr marL="0" indent="0">
              <a:buNone/>
            </a:pPr>
            <a:r>
              <a:rPr kumimoji="1" lang="zh-CN" altLang="en-US" dirty="0"/>
              <a:t>问题中必须有且仅有一个主题实体，适用范围较小</a:t>
            </a:r>
          </a:p>
          <a:p>
            <a:pPr marL="0" indent="0">
              <a:buNone/>
            </a:pPr>
            <a:r>
              <a:rPr kumimoji="1" lang="zh-CN" altLang="en-US" dirty="0"/>
              <a:t>不具备其他推理能力</a:t>
            </a:r>
          </a:p>
        </p:txBody>
      </p:sp>
    </p:spTree>
    <p:extLst>
      <p:ext uri="{BB962C8B-B14F-4D97-AF65-F5344CB8AC3E}">
        <p14:creationId xmlns:p14="http://schemas.microsoft.com/office/powerpoint/2010/main" val="3274386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84E5B-8357-CB4A-9025-D68EF283F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弱监督的程序学习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807C04-18D1-6E47-8433-582FE1287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基本思路</a:t>
            </a:r>
            <a:r>
              <a:rPr kumimoji="1" lang="en-US" altLang="zh-CN" dirty="0"/>
              <a:t>: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定义一些基本的函数，每个函数负责特定功能，用规则实现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将输入问题解析为程序</a:t>
            </a:r>
            <a:r>
              <a:rPr kumimoji="1" lang="en-US" altLang="zh-CN" dirty="0"/>
              <a:t>(</a:t>
            </a:r>
            <a:r>
              <a:rPr kumimoji="1" lang="zh-CN" altLang="en-US" dirty="0"/>
              <a:t>即函数的组合</a:t>
            </a:r>
            <a:r>
              <a:rPr kumimoji="1" lang="en-US" altLang="zh-CN" dirty="0"/>
              <a:t>)</a:t>
            </a:r>
            <a:r>
              <a:rPr kumimoji="1" lang="zh-CN" altLang="en-US" dirty="0"/>
              <a:t>，执行程序得到答案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由于缺乏监督信息，已有方法使用如下方式学习程序</a:t>
            </a:r>
            <a:r>
              <a:rPr kumimoji="1" lang="en-US" altLang="zh-CN" dirty="0"/>
              <a:t>: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强化学习，跑出正确答案的程序获得正向激励</a:t>
            </a:r>
            <a:endParaRPr kumimoji="1" lang="en-US" altLang="zh-CN" dirty="0"/>
          </a:p>
          <a:p>
            <a:pPr lvl="2">
              <a:buFont typeface="Arial" panose="020B0604020202020204" pitchFamily="34" charset="0"/>
              <a:buChar char="•"/>
            </a:pPr>
            <a:r>
              <a:rPr kumimoji="1" lang="zh-CN" altLang="en-US" dirty="0"/>
              <a:t>难点：搜索空间巨大，难以收敛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枚举程序并执行，将跑出正确答案的程序作为标注</a:t>
            </a:r>
            <a:endParaRPr kumimoji="1" lang="en-US" altLang="zh-CN" dirty="0"/>
          </a:p>
          <a:p>
            <a:pPr lvl="2">
              <a:buFont typeface="Arial" panose="020B0604020202020204" pitchFamily="34" charset="0"/>
              <a:buChar char="•"/>
            </a:pPr>
            <a:r>
              <a:rPr kumimoji="1" lang="zh-CN" altLang="en-US" dirty="0"/>
              <a:t>难点：枚举并执行的过程耗时，即使跑出了正确的答案，未必是正确的程序，不一定能够和输入的原问题能够对应上</a:t>
            </a:r>
          </a:p>
        </p:txBody>
      </p:sp>
    </p:spTree>
    <p:extLst>
      <p:ext uri="{BB962C8B-B14F-4D97-AF65-F5344CB8AC3E}">
        <p14:creationId xmlns:p14="http://schemas.microsoft.com/office/powerpoint/2010/main" val="1098082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339B5-5BFE-E841-8385-5F9261DA0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2019_TACL_</a:t>
            </a:r>
            <a:r>
              <a:rPr lang="en" altLang="zh-CN" dirty="0"/>
              <a:t> Complex Program Induction for Querying Knowledge Bases in the Absence of Gold Programs</a:t>
            </a:r>
            <a:endParaRPr kumimoji="1" lang="en-US" altLang="zh-CN" dirty="0"/>
          </a:p>
        </p:txBody>
      </p:sp>
      <p:pic>
        <p:nvPicPr>
          <p:cNvPr id="11" name="Picture 3" descr="page2image57046432">
            <a:extLst>
              <a:ext uri="{FF2B5EF4-FFF2-40B4-BE49-F238E27FC236}">
                <a16:creationId xmlns:a16="http://schemas.microsoft.com/office/drawing/2014/main" id="{C249ACC1-0636-1449-B4F4-78A5051414B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997" y="2286000"/>
            <a:ext cx="6562333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9433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339B5-5BFE-E841-8385-5F9261DA0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CIPITR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C217458-5124-E548-A86D-75E30A35C0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70544"/>
            <a:ext cx="8326699" cy="419804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79901BE-FCC3-6D40-ACDB-9CCC443218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00"/>
          <a:stretch/>
        </p:blipFill>
        <p:spPr>
          <a:xfrm>
            <a:off x="8326699" y="2070544"/>
            <a:ext cx="3865299" cy="432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692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84E5B-8357-CB4A-9025-D68EF283F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CN" dirty="0"/>
              <a:t>CIPITR</a:t>
            </a:r>
            <a:endParaRPr kumimoji="1"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D4A9E13-A6A3-404B-ACFF-5054EF842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4" name="Picture 2" descr="Query: How many rivers flow through Brazil? &#10;Input Variable Memory Table &#10;Ent &#10;Brazil &#10;flow &#10;river &#10;Input Variable Attention Table &#10;Ent &#10;1.0 &#10;Rel &#10;1.0 &#10;1.0 &#10;Set &#10;Set &#10;o &#10;Output of Operator Sampler: &#10;t=l: p = gen_set(...) &#10;t=2: &#10;Output of Lookup Operator Prototype: &#10;v type &#10;= rel, = type, up &#10;—ent, vpz &#10;t=2: v % e = set, up e = int &#10;Output of Argument Variable Sampler: &#10;Int &#10;Int &#10;o &#10;= set &#10;dist = [1.0, 0], vggt= [1.0, 01 &#10;t=l: 0], vp,2 &#10;vpn= 'Brazil', vpz= 'flow', 'river' &#10;t=2: [1.0, O], &#10;Output of Output Variable Generator: &#10;t=l: up = gen_set('Brazil','flow', 'river') &#10;uptype= set, , e Rd &#10;t=2: up 'river')) &#10;uptype= int, Rd , &#10;Updated Variable Memo Table: &#10;Ent. Rel Typ &#10;Brazil flow river &#10;Brazil flow river &#10;'flow', 'river') &#10;gen_setCBrazil &#10;•flow', •river') &#10;Int &#10;il', 'flow', 'river')) &#10;Updated Variable Attention Table: &#10;Entity &#10;t=l &#10;1.0 &#10;Relation Typ &#10;1.0 &#10;1.0 &#10;1.0 &#10;1.0 &#10;1.0 &#10;1.0 &#10;Int &#10;1.0 &#10;Figure 4: An example of a CIPITR execution trace &#10;depicting the internals of memory and action sampling &#10;to generate the program: (A = , flow, &#10;river), B = ">
            <a:extLst>
              <a:ext uri="{FF2B5EF4-FFF2-40B4-BE49-F238E27FC236}">
                <a16:creationId xmlns:a16="http://schemas.microsoft.com/office/drawing/2014/main" id="{285419F1-8E74-7B48-85E5-45896AD7A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32" b="49804"/>
          <a:stretch/>
        </p:blipFill>
        <p:spPr bwMode="auto">
          <a:xfrm>
            <a:off x="576260" y="585216"/>
            <a:ext cx="5581651" cy="5792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Query: How many rivers flow through Brazil? &#10;Input Variable Memory Table &#10;Ent &#10;Brazil &#10;flow &#10;river &#10;Input Variable Attention Table &#10;Ent &#10;1.0 &#10;Rel &#10;1.0 &#10;1.0 &#10;Set &#10;Set &#10;o &#10;Output of Operator Sampler: &#10;t=l: p = gen_set(...) &#10;t=2: &#10;Output of Lookup Operator Prototype: &#10;v type &#10;= rel, = type, up &#10;—ent, vpz &#10;t=2: v % e = set, up e = int &#10;Output of Argument Variable Sampler: &#10;Int &#10;Int &#10;o &#10;= set &#10;dist = [1.0, 0], vggt= [1.0, 01 &#10;t=l: 0], vp,2 &#10;vpn= 'Brazil', vpz= 'flow', 'river' &#10;t=2: [1.0, O], &#10;Output of Output Variable Generator: &#10;t=l: up = gen_set('Brazil','flow', 'river') &#10;uptype= set, , e Rd &#10;t=2: up 'river')) &#10;uptype= int, Rd , &#10;Updated Variable Memo Table: &#10;Ent. Rel Typ &#10;Brazil flow river &#10;Brazil flow river &#10;'flow', 'river') &#10;gen_setCBrazil &#10;•flow', •river') &#10;Int &#10;il', 'flow', 'river')) &#10;Updated Variable Attention Table: &#10;Entity &#10;t=l &#10;1.0 &#10;Relation Typ &#10;1.0 &#10;1.0 &#10;1.0 &#10;1.0 &#10;1.0 &#10;1.0 &#10;Int &#10;1.0 &#10;Figure 4: An example of a CIPITR execution trace &#10;depicting the internals of memory and action sampling &#10;to generate the program: (A = , flow, &#10;river), B = ">
            <a:extLst>
              <a:ext uri="{FF2B5EF4-FFF2-40B4-BE49-F238E27FC236}">
                <a16:creationId xmlns:a16="http://schemas.microsoft.com/office/drawing/2014/main" id="{A4E109BC-8AC6-A348-9988-A12325D4EE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90"/>
          <a:stretch/>
        </p:blipFill>
        <p:spPr bwMode="auto">
          <a:xfrm>
            <a:off x="6096000" y="548640"/>
            <a:ext cx="5581651" cy="6292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76006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84E5B-8357-CB4A-9025-D68EF283F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CN" dirty="0"/>
              <a:t>CIPITR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807C04-18D1-6E47-8433-582FE1287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引入约束和</a:t>
            </a:r>
            <a:r>
              <a:rPr kumimoji="1" lang="en" altLang="zh-CN" dirty="0"/>
              <a:t>trick</a:t>
            </a:r>
            <a:r>
              <a:rPr kumimoji="1" lang="zh-CN" altLang="en-US" dirty="0"/>
              <a:t>以帮助收敛</a:t>
            </a:r>
            <a:r>
              <a:rPr kumimoji="1" lang="en-US" altLang="zh-CN" dirty="0"/>
              <a:t>: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函数的语法约束，如函数</a:t>
            </a:r>
            <a:r>
              <a:rPr kumimoji="1" lang="en" altLang="zh-CN" dirty="0"/>
              <a:t>A</a:t>
            </a:r>
            <a:r>
              <a:rPr kumimoji="1" lang="zh-CN" altLang="en-US" dirty="0"/>
              <a:t>必须在</a:t>
            </a:r>
            <a:r>
              <a:rPr kumimoji="1" lang="en" altLang="zh-CN" dirty="0"/>
              <a:t>B</a:t>
            </a:r>
            <a:r>
              <a:rPr kumimoji="1" lang="zh-CN" altLang="en-US" dirty="0"/>
              <a:t>之后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函数的位置约束，如程序必须以</a:t>
            </a:r>
            <a:r>
              <a:rPr kumimoji="1" lang="en" altLang="zh-CN" dirty="0"/>
              <a:t>A</a:t>
            </a:r>
            <a:r>
              <a:rPr kumimoji="1" lang="zh-CN" altLang="en-US" dirty="0"/>
              <a:t>或</a:t>
            </a:r>
            <a:r>
              <a:rPr kumimoji="1" lang="en" altLang="zh-CN" dirty="0"/>
              <a:t>B</a:t>
            </a:r>
            <a:r>
              <a:rPr kumimoji="1" lang="zh-CN" altLang="en-US" dirty="0"/>
              <a:t>开头，以</a:t>
            </a:r>
            <a:r>
              <a:rPr kumimoji="1" lang="en" altLang="zh-CN" dirty="0"/>
              <a:t>C</a:t>
            </a:r>
            <a:r>
              <a:rPr kumimoji="1" lang="zh-CN" altLang="en-US" dirty="0"/>
              <a:t>或</a:t>
            </a:r>
            <a:r>
              <a:rPr kumimoji="1" lang="en" altLang="zh-CN" dirty="0"/>
              <a:t>D</a:t>
            </a:r>
            <a:r>
              <a:rPr kumimoji="1" lang="zh-CN" altLang="en-US" dirty="0"/>
              <a:t>结尾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辅助激励策略，如程序给出的答案类型正确时，给予一定的正向激励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根据目标答案的类型进行剪枝</a:t>
            </a:r>
            <a:endParaRPr kumimoji="1" lang="en-US" altLang="zh-CN" dirty="0"/>
          </a:p>
          <a:p>
            <a:pPr>
              <a:buFont typeface="Wingdings" pitchFamily="2" charset="2"/>
              <a:buChar char="Ø"/>
            </a:pPr>
            <a:r>
              <a:rPr kumimoji="1" lang="en-US" altLang="zh-CN" dirty="0"/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3117484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3AC278-7D4D-3945-ACA1-AD368564A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弱监督的程序学习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96846A-2832-4143-A0FC-CE9314DD6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优点</a:t>
            </a:r>
            <a:r>
              <a:rPr kumimoji="1" lang="en-US" altLang="zh-CN" dirty="0"/>
              <a:t>: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只需定义相应的函数，理论上可以处理任何推理问题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组合性，有限函数的组合可以解决无限的问题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程序表示推理步骤，具有很好的可解释性</a:t>
            </a:r>
            <a:endParaRPr kumimoji="1" lang="en-US" altLang="zh-CN" dirty="0"/>
          </a:p>
          <a:p>
            <a:pPr>
              <a:buFont typeface="Wingdings" pitchFamily="2" charset="2"/>
              <a:buChar char="Ø"/>
            </a:pPr>
            <a:endParaRPr kumimoji="1" lang="zh-CN" altLang="en-US" dirty="0"/>
          </a:p>
          <a:p>
            <a:r>
              <a:rPr kumimoji="1" lang="zh-CN" altLang="en-US" dirty="0"/>
              <a:t>缺点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搜索空间巨大，优化困难，非常耗时，性能不理想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需要人工定义函数的具体实现，不易扩展</a:t>
            </a:r>
          </a:p>
        </p:txBody>
      </p:sp>
    </p:spTree>
    <p:extLst>
      <p:ext uri="{BB962C8B-B14F-4D97-AF65-F5344CB8AC3E}">
        <p14:creationId xmlns:p14="http://schemas.microsoft.com/office/powerpoint/2010/main" val="1805803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EECCB3-07EC-904B-9A2E-790015A2C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328489" cy="1499616"/>
          </a:xfrm>
        </p:spPr>
        <p:txBody>
          <a:bodyPr/>
          <a:lstStyle/>
          <a:p>
            <a:r>
              <a:rPr kumimoji="1" lang="zh-CN" altLang="en-US" dirty="0"/>
              <a:t>查询图解析与匹配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AB9813-C519-664A-9C78-22CDE6242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062963" cy="4023360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基本思路</a:t>
            </a:r>
            <a:r>
              <a:rPr kumimoji="1" lang="en-US" altLang="zh-CN" dirty="0"/>
              <a:t>: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将自然语言问题解析为查询图的形式，如使用翻译模型将问题转换为</a:t>
            </a:r>
            <a:r>
              <a:rPr kumimoji="1" lang="en" altLang="zh-CN" dirty="0"/>
              <a:t>SPARQL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用查询图与知识图谱进行匹配，找出答案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2020_Query2box: Reasoning over knowledge graphs in vector space using box embeddings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AFB629-AC89-1045-A994-69C5DF7B8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2617" y="0"/>
            <a:ext cx="78393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60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7E7338-9473-2443-B7D6-191633479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什么是推理问答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84FA21-15F6-934C-9716-4E122C116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简单问答涉及单个实体和单个关系</a:t>
            </a:r>
            <a:endParaRPr kumimoji="1" lang="en-US" altLang="zh-CN" dirty="0"/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中国的首都是哪里</a:t>
            </a:r>
            <a:r>
              <a:rPr kumimoji="1" lang="en-US" altLang="zh-CN" dirty="0"/>
              <a:t>?</a:t>
            </a:r>
            <a:r>
              <a:rPr kumimoji="1" lang="zh-CN" altLang="en-US" dirty="0"/>
              <a:t> </a:t>
            </a:r>
            <a:r>
              <a:rPr kumimoji="1" lang="en" altLang="zh-CN" dirty="0"/>
              <a:t>What is the capital of</a:t>
            </a:r>
            <a:r>
              <a:rPr kumimoji="1" lang="zh-CN" altLang="en-US" dirty="0"/>
              <a:t> </a:t>
            </a:r>
            <a:r>
              <a:rPr kumimoji="1" lang="en" altLang="zh-CN" dirty="0"/>
              <a:t>China?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简单问答只需要识别出问题中的实体和关系，链接到知识图谱中，即可查出答案</a:t>
            </a:r>
            <a:endParaRPr kumimoji="1" lang="en" altLang="zh-CN" dirty="0"/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推理问答的问题相对复杂，常常涉及多个实体，多个关系，多跳，比较等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中国的首都和美国的首都，哪个人口更多</a:t>
            </a:r>
            <a:r>
              <a:rPr kumimoji="1" lang="en-US" altLang="zh-CN" dirty="0"/>
              <a:t>?</a:t>
            </a:r>
            <a:r>
              <a:rPr kumimoji="1" lang="zh-CN" altLang="en-US" dirty="0"/>
              <a:t> </a:t>
            </a:r>
            <a:r>
              <a:rPr kumimoji="1" lang="en" altLang="zh-CN" dirty="0"/>
              <a:t>Does the capital of China or the capital of</a:t>
            </a:r>
            <a:r>
              <a:rPr kumimoji="1" lang="zh-CN" altLang="en-US" dirty="0"/>
              <a:t> </a:t>
            </a:r>
            <a:r>
              <a:rPr kumimoji="1" lang="en" altLang="zh-CN" dirty="0"/>
              <a:t>America have more population?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推理问答要求计算机具备多种推理能力，具体包括</a:t>
            </a:r>
            <a:r>
              <a:rPr kumimoji="1" lang="en-US" altLang="zh-CN" dirty="0"/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kumimoji="1" lang="zh-CN" altLang="en-US" dirty="0"/>
              <a:t>处理多跳关系的能力，如“姚明的妻子的学校”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kumimoji="1" lang="zh-CN" altLang="en-US" dirty="0"/>
              <a:t>数值比较的能力，如“哪个城市的人口更多”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kumimoji="1" lang="zh-CN" altLang="en-US" dirty="0"/>
              <a:t>集合操作的能力，如“即是篮球运动员，又是球队老板的人有哪些”</a:t>
            </a:r>
            <a:endParaRPr kumimoji="1" lang="en-US" altLang="zh-CN" dirty="0"/>
          </a:p>
          <a:p>
            <a:pPr lvl="2">
              <a:buFont typeface="Arial" panose="020B0604020202020204" pitchFamily="34" charset="0"/>
              <a:buChar char="•"/>
            </a:pPr>
            <a:r>
              <a:rPr kumimoji="1" lang="en-US" altLang="zh-CN" dirty="0"/>
              <a:t>……</a:t>
            </a:r>
            <a:endParaRPr kumimoji="1" lang="en" altLang="zh-CN" dirty="0"/>
          </a:p>
          <a:p>
            <a:pPr lvl="1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58223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5A74D-AA34-044A-8FC9-779435B31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查询图解析与匹配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AD6738-7F43-8641-AFDF-A5F3461DD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优点</a:t>
            </a:r>
            <a:r>
              <a:rPr kumimoji="1" lang="en-US" altLang="zh-CN" dirty="0"/>
              <a:t>:</a:t>
            </a:r>
          </a:p>
          <a:p>
            <a:pPr marL="0" indent="0">
              <a:buNone/>
            </a:pPr>
            <a:r>
              <a:rPr kumimoji="1" lang="zh-CN" altLang="en-US" dirty="0"/>
              <a:t>可以处理大多数推理问题</a:t>
            </a:r>
          </a:p>
          <a:p>
            <a:pPr marL="0" indent="0">
              <a:buNone/>
            </a:pPr>
            <a:r>
              <a:rPr kumimoji="1" lang="zh-CN" altLang="en-US" dirty="0"/>
              <a:t>查询图具有较好的可解释性</a:t>
            </a:r>
            <a:endParaRPr kumimoji="1" lang="en-US" altLang="zh-CN" dirty="0"/>
          </a:p>
          <a:p>
            <a:pPr>
              <a:buFont typeface="Wingdings" pitchFamily="2" charset="2"/>
              <a:buChar char="Ø"/>
            </a:pPr>
            <a:endParaRPr kumimoji="1" lang="zh-CN" altLang="en-US" dirty="0"/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缺点</a:t>
            </a:r>
            <a:r>
              <a:rPr kumimoji="1" lang="en-US" altLang="zh-CN" dirty="0"/>
              <a:t>:</a:t>
            </a:r>
          </a:p>
          <a:p>
            <a:pPr marL="0" indent="0">
              <a:buNone/>
            </a:pPr>
            <a:r>
              <a:rPr kumimoji="1" lang="zh-CN" altLang="en-US" dirty="0"/>
              <a:t>必须要</a:t>
            </a:r>
            <a:r>
              <a:rPr kumimoji="1" lang="en-US" altLang="zh-CN" dirty="0"/>
              <a:t>SPARQL</a:t>
            </a:r>
            <a:r>
              <a:rPr kumimoji="1" lang="zh-CN" altLang="en-US" dirty="0"/>
              <a:t>能够处理的问题类型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由于查询图的复杂性，解析的准确率往往比较低</a:t>
            </a:r>
          </a:p>
          <a:p>
            <a:pPr marL="0" indent="0">
              <a:buNone/>
            </a:pPr>
            <a:r>
              <a:rPr kumimoji="1" lang="zh-CN" altLang="en-US" dirty="0"/>
              <a:t>需要大量的训练数据</a:t>
            </a:r>
          </a:p>
        </p:txBody>
      </p:sp>
    </p:spTree>
    <p:extLst>
      <p:ext uri="{BB962C8B-B14F-4D97-AF65-F5344CB8AC3E}">
        <p14:creationId xmlns:p14="http://schemas.microsoft.com/office/powerpoint/2010/main" val="3516373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85BA6D-4E08-BD4C-AB0F-CD49DA02F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未来方向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E7C934-FF8A-B142-977B-44C412F88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神经模块网络，</a:t>
            </a:r>
            <a:r>
              <a:rPr kumimoji="1" lang="en" altLang="zh-CN" dirty="0"/>
              <a:t>neural-symbolic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将函数实现为神经网络，以获得更好的鲁棒性</a:t>
            </a:r>
            <a:endParaRPr kumimoji="1" lang="en-US" altLang="zh-CN" dirty="0"/>
          </a:p>
          <a:p>
            <a:pPr>
              <a:buFont typeface="Wingdings" pitchFamily="2" charset="2"/>
              <a:buChar char="Ø"/>
            </a:pPr>
            <a:r>
              <a:rPr kumimoji="1" lang="en" altLang="zh-CN" dirty="0"/>
              <a:t>sequence-to-graph</a:t>
            </a:r>
            <a:r>
              <a:rPr kumimoji="1" lang="zh-CN" altLang="en-US" dirty="0"/>
              <a:t>模型进行查询图解析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将</a:t>
            </a:r>
            <a:r>
              <a:rPr kumimoji="1" lang="en" altLang="zh-CN" dirty="0"/>
              <a:t>SPARQL</a:t>
            </a:r>
            <a:r>
              <a:rPr kumimoji="1" lang="zh-CN" altLang="en-US" dirty="0"/>
              <a:t>看作图而非序列，以更好地捕获节点间的依赖关系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用于推理任务的 </a:t>
            </a:r>
            <a:r>
              <a:rPr kumimoji="1" lang="en" altLang="zh-CN" dirty="0"/>
              <a:t>GCN</a:t>
            </a:r>
            <a:r>
              <a:rPr kumimoji="1" lang="zh-CN" altLang="en" dirty="0"/>
              <a:t>、</a:t>
            </a:r>
            <a:r>
              <a:rPr kumimoji="1" lang="en" altLang="zh-CN" dirty="0"/>
              <a:t>RGCN</a:t>
            </a:r>
            <a:r>
              <a:rPr kumimoji="1" lang="zh-CN" altLang="en-US" dirty="0"/>
              <a:t>模型</a:t>
            </a:r>
          </a:p>
        </p:txBody>
      </p:sp>
    </p:spTree>
    <p:extLst>
      <p:ext uri="{BB962C8B-B14F-4D97-AF65-F5344CB8AC3E}">
        <p14:creationId xmlns:p14="http://schemas.microsoft.com/office/powerpoint/2010/main" val="84532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F4E8A4-ABC5-284B-95DD-D29395C45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知识类型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C18FA3-5E30-AC41-ABC0-007D64DD7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现有知识库的三种知识类型</a:t>
            </a:r>
            <a:r>
              <a:rPr kumimoji="1" lang="en-US" altLang="zh-CN" dirty="0"/>
              <a:t>: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关系型，如</a:t>
            </a:r>
            <a:r>
              <a:rPr kumimoji="1" lang="en-US" altLang="zh-CN" dirty="0"/>
              <a:t>(</a:t>
            </a:r>
            <a:r>
              <a:rPr kumimoji="1" lang="zh-CN" altLang="en-US" dirty="0"/>
              <a:t>“姚明”，</a:t>
            </a:r>
            <a:r>
              <a:rPr kumimoji="1" lang="en-US" altLang="zh-CN" dirty="0"/>
              <a:t>“</a:t>
            </a:r>
            <a:r>
              <a:rPr kumimoji="1" lang="zh-CN" altLang="en-US" dirty="0"/>
              <a:t>出生于”，“上海”</a:t>
            </a:r>
            <a:r>
              <a:rPr kumimoji="1" lang="en-US" altLang="zh-CN" dirty="0"/>
              <a:t>)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属性型，如</a:t>
            </a:r>
            <a:r>
              <a:rPr kumimoji="1" lang="en-US" altLang="zh-CN" dirty="0"/>
              <a:t>(“</a:t>
            </a:r>
            <a:r>
              <a:rPr kumimoji="1" lang="zh-CN" altLang="en-US" dirty="0"/>
              <a:t>姚明”，“身高”，“</a:t>
            </a:r>
            <a:r>
              <a:rPr kumimoji="1" lang="en-US" altLang="zh-CN" dirty="0"/>
              <a:t>229</a:t>
            </a:r>
            <a:r>
              <a:rPr kumimoji="1" lang="zh-CN" altLang="en-US" dirty="0"/>
              <a:t>厘米”</a:t>
            </a:r>
            <a:r>
              <a:rPr kumimoji="1" lang="en-US" altLang="zh-CN" dirty="0"/>
              <a:t>)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事实型，用于表示一个关系型事实或属性型事实的知识，如</a:t>
            </a:r>
            <a:r>
              <a:rPr kumimoji="1" lang="en-US" altLang="zh-CN" dirty="0"/>
              <a:t>( (</a:t>
            </a:r>
            <a:r>
              <a:rPr kumimoji="1" lang="zh-CN" altLang="en-US" dirty="0"/>
              <a:t>“上海”，“人口”，</a:t>
            </a:r>
            <a:r>
              <a:rPr kumimoji="1" lang="en-US" altLang="zh-CN" dirty="0"/>
              <a:t>“23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390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000”)</a:t>
            </a:r>
            <a:r>
              <a:rPr kumimoji="1" lang="zh-CN" altLang="en-US" dirty="0"/>
              <a:t>，</a:t>
            </a:r>
            <a:r>
              <a:rPr kumimoji="1" lang="en-US" altLang="zh-CN" dirty="0"/>
              <a:t>“</a:t>
            </a:r>
            <a:r>
              <a:rPr kumimoji="1" lang="zh-CN" altLang="en-US" dirty="0"/>
              <a:t>统计时间”，“</a:t>
            </a:r>
            <a:r>
              <a:rPr kumimoji="1" lang="en-US" altLang="zh-CN" dirty="0"/>
              <a:t>2016</a:t>
            </a:r>
            <a:r>
              <a:rPr kumimoji="1" lang="zh-CN" altLang="en-US" dirty="0"/>
              <a:t>”</a:t>
            </a:r>
            <a:r>
              <a:rPr kumimoji="1" lang="en-US" altLang="zh-CN" dirty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9124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E22A24-F142-CE4F-A5FF-1EB503E85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F947DF-B853-EB41-9F57-C7443A6C3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2328031" cy="402336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人类是如何学习解答复杂问题的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先学会解答简单问题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再学会将复杂问题分解为简单问题的组合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如果数学老师只讲答案会怎么样</a:t>
            </a:r>
            <a:r>
              <a:rPr kumimoji="1" lang="en-US" altLang="zh-CN" dirty="0"/>
              <a:t>?</a:t>
            </a:r>
          </a:p>
          <a:p>
            <a:pPr lvl="1">
              <a:buFont typeface="Wingdings" pitchFamily="2" charset="2"/>
              <a:buChar char="Ø"/>
            </a:pPr>
            <a:r>
              <a:rPr kumimoji="1" lang="zh-CN" altLang="en-US" dirty="0"/>
              <a:t>一步一步的教授简单问题如何解答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B6D4890-C4F6-3E40-A1A4-288E6A8A7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159" y="1676400"/>
            <a:ext cx="8839841" cy="392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830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821970-50FF-DE49-AA83-42946B1A5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知识图谱上推理问答的方法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83EC9F-E033-D14E-8A25-D83377307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简单问答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键值记忆网络</a:t>
            </a:r>
            <a:r>
              <a:rPr kumimoji="1" lang="en-US" altLang="zh-CN" dirty="0"/>
              <a:t>( </a:t>
            </a:r>
            <a:r>
              <a:rPr kumimoji="1" lang="en" altLang="zh-CN" dirty="0" err="1"/>
              <a:t>KVMemNet</a:t>
            </a:r>
            <a:r>
              <a:rPr kumimoji="1" lang="en" altLang="zh-CN" dirty="0"/>
              <a:t> )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基于强化学习的多跳路径搜索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弱监督的程序学习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查询图解析与匹配</a:t>
            </a:r>
          </a:p>
        </p:txBody>
      </p:sp>
    </p:spTree>
    <p:extLst>
      <p:ext uri="{BB962C8B-B14F-4D97-AF65-F5344CB8AC3E}">
        <p14:creationId xmlns:p14="http://schemas.microsoft.com/office/powerpoint/2010/main" val="2107491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786743-E775-2246-B106-4707FEF62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2016_EMNLP_</a:t>
            </a:r>
            <a:r>
              <a:rPr lang="en" altLang="zh-CN" dirty="0"/>
              <a:t>Key-Value Memory Networks for Directly Reading Documents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45F63E1-1246-8242-ACB4-EFF868E9E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3938" y="2601709"/>
            <a:ext cx="9720262" cy="339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16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CF4498-2C57-184F-BA10-635A11190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键值记忆网络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1B411A-9D91-EF4F-9CF0-26CBA66BB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kumimoji="1" lang="en" altLang="zh-CN" dirty="0"/>
              <a:t>Key Hashing : </a:t>
            </a:r>
            <a:r>
              <a:rPr kumimoji="1" lang="zh-CN" altLang="en-US" dirty="0"/>
              <a:t>将知识库转换成</a:t>
            </a:r>
            <a:r>
              <a:rPr kumimoji="1" lang="en-US" altLang="zh-CN" dirty="0"/>
              <a:t>(</a:t>
            </a:r>
            <a:r>
              <a:rPr kumimoji="1" lang="en" altLang="zh-CN" dirty="0"/>
              <a:t>k</a:t>
            </a:r>
            <a:r>
              <a:rPr kumimoji="1" lang="zh-CN" altLang="en-US" dirty="0"/>
              <a:t>，</a:t>
            </a:r>
            <a:r>
              <a:rPr kumimoji="1" lang="en" altLang="zh-CN" dirty="0"/>
              <a:t>v)</a:t>
            </a:r>
            <a:r>
              <a:rPr kumimoji="1" lang="zh-CN" altLang="en-US" dirty="0"/>
              <a:t>的形式，并从中选取一个子集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形式转换</a:t>
            </a:r>
            <a:r>
              <a:rPr kumimoji="1" lang="en-US" altLang="zh-CN" dirty="0"/>
              <a:t>:</a:t>
            </a:r>
            <a:r>
              <a:rPr kumimoji="1" lang="zh-CN" altLang="en-US" dirty="0"/>
              <a:t>对于三元组</a:t>
            </a:r>
            <a:r>
              <a:rPr kumimoji="1" lang="en-US" altLang="zh-CN" dirty="0"/>
              <a:t>(</a:t>
            </a:r>
            <a:r>
              <a:rPr kumimoji="1" lang="en" altLang="zh-CN" dirty="0"/>
              <a:t>s</a:t>
            </a:r>
            <a:r>
              <a:rPr kumimoji="1" lang="zh-CN" altLang="en-US" dirty="0"/>
              <a:t>，</a:t>
            </a:r>
            <a:r>
              <a:rPr kumimoji="1" lang="en" altLang="zh-CN" dirty="0"/>
              <a:t>p</a:t>
            </a:r>
            <a:r>
              <a:rPr kumimoji="1" lang="zh-CN" altLang="en-US" dirty="0"/>
              <a:t>，</a:t>
            </a:r>
            <a:r>
              <a:rPr kumimoji="1" lang="en-US" altLang="zh-CN" dirty="0"/>
              <a:t>o</a:t>
            </a:r>
            <a:r>
              <a:rPr kumimoji="1" lang="en" altLang="zh-CN" dirty="0"/>
              <a:t>)</a:t>
            </a:r>
            <a:r>
              <a:rPr kumimoji="1" lang="zh-CN" altLang="en-US" dirty="0"/>
              <a:t>，将</a:t>
            </a:r>
            <a:r>
              <a:rPr kumimoji="1" lang="en" altLang="zh-CN" dirty="0"/>
              <a:t>s</a:t>
            </a:r>
            <a:r>
              <a:rPr kumimoji="1" lang="zh-CN" altLang="en-US" dirty="0"/>
              <a:t>和</a:t>
            </a:r>
            <a:r>
              <a:rPr kumimoji="1" lang="en" altLang="zh-CN" dirty="0"/>
              <a:t>p</a:t>
            </a:r>
            <a:r>
              <a:rPr kumimoji="1" lang="zh-CN" altLang="en-US" dirty="0"/>
              <a:t>共同作为</a:t>
            </a:r>
            <a:r>
              <a:rPr kumimoji="1" lang="en" altLang="zh-CN" dirty="0"/>
              <a:t>k</a:t>
            </a:r>
            <a:r>
              <a:rPr kumimoji="1" lang="zh-CN" altLang="en-US" dirty="0"/>
              <a:t>，将</a:t>
            </a:r>
            <a:r>
              <a:rPr kumimoji="1" lang="en-US" altLang="zh-CN" dirty="0"/>
              <a:t>o</a:t>
            </a:r>
            <a:r>
              <a:rPr kumimoji="1" lang="zh-CN" altLang="en-US" dirty="0"/>
              <a:t>作为</a:t>
            </a:r>
            <a:r>
              <a:rPr kumimoji="1" lang="en" altLang="zh-CN" dirty="0"/>
              <a:t>V</a:t>
            </a:r>
          </a:p>
          <a:p>
            <a:pPr lvl="1">
              <a:buFont typeface="Wingdings" pitchFamily="2" charset="2"/>
              <a:buChar char="u"/>
            </a:pPr>
            <a:r>
              <a:rPr kumimoji="1" lang="zh-CN" altLang="en-US" dirty="0"/>
              <a:t>子集选择条件</a:t>
            </a:r>
          </a:p>
          <a:p>
            <a:pPr lvl="2"/>
            <a:r>
              <a:rPr kumimoji="1" lang="en" altLang="zh-CN" dirty="0"/>
              <a:t>k</a:t>
            </a:r>
            <a:r>
              <a:rPr kumimoji="1" lang="zh-CN" altLang="en-US" dirty="0"/>
              <a:t>与输入的问题有共同的单词</a:t>
            </a:r>
          </a:p>
          <a:p>
            <a:pPr lvl="2"/>
            <a:r>
              <a:rPr kumimoji="1" lang="zh-CN" altLang="en-US" dirty="0"/>
              <a:t>共同的单词不是停用词</a:t>
            </a:r>
          </a:p>
          <a:p>
            <a:pPr lvl="2"/>
            <a:r>
              <a:rPr kumimoji="1" lang="zh-CN" altLang="en-US" dirty="0"/>
              <a:t>根据共同的单词数量排序，选择前</a:t>
            </a:r>
            <a:r>
              <a:rPr kumimoji="1" lang="en" altLang="zh-CN" dirty="0"/>
              <a:t>N</a:t>
            </a:r>
            <a:r>
              <a:rPr kumimoji="1" lang="zh-CN" altLang="en-US" dirty="0"/>
              <a:t>个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每个问题都需要构造对应的</a:t>
            </a:r>
            <a:r>
              <a:rPr kumimoji="1" lang="en" altLang="zh-CN" dirty="0"/>
              <a:t>Memory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34440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5CC198-B20C-194C-8202-ECBC37125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键值记忆网络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E0BC3E-92E1-3246-8ED3-DBAE0867C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优点</a:t>
            </a:r>
            <a:r>
              <a:rPr kumimoji="1" lang="en-US" altLang="zh-CN" dirty="0"/>
              <a:t>:</a:t>
            </a:r>
          </a:p>
          <a:p>
            <a:r>
              <a:rPr kumimoji="1" lang="zh-CN" altLang="en-US" dirty="0"/>
              <a:t>模型简单，通用性强</a:t>
            </a:r>
          </a:p>
          <a:p>
            <a:r>
              <a:rPr kumimoji="1" lang="zh-CN" altLang="en-US" dirty="0"/>
              <a:t>通过向量的迭代更新，隐式进行推理</a:t>
            </a:r>
            <a:endParaRPr kumimoji="1" lang="en-US" altLang="zh-CN" dirty="0"/>
          </a:p>
          <a:p>
            <a:endParaRPr kumimoji="1" lang="zh-CN" altLang="en-US" dirty="0"/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缺点</a:t>
            </a:r>
            <a:r>
              <a:rPr kumimoji="1" lang="en-US" altLang="zh-CN" dirty="0"/>
              <a:t>:</a:t>
            </a:r>
          </a:p>
          <a:p>
            <a:r>
              <a:rPr kumimoji="1" lang="zh-CN" altLang="en-US" dirty="0"/>
              <a:t>需要对每个问题构造</a:t>
            </a:r>
            <a:r>
              <a:rPr kumimoji="1" lang="en" altLang="zh-CN" dirty="0"/>
              <a:t>Memory</a:t>
            </a:r>
            <a:r>
              <a:rPr kumimoji="1" lang="zh-CN" altLang="en" dirty="0"/>
              <a:t>，</a:t>
            </a:r>
            <a:r>
              <a:rPr kumimoji="1" lang="zh-CN" altLang="en-US" dirty="0"/>
              <a:t>容易占用大量的时间和空间</a:t>
            </a:r>
          </a:p>
          <a:p>
            <a:r>
              <a:rPr kumimoji="1" lang="zh-CN" altLang="en-US" dirty="0"/>
              <a:t>推理能力较弱</a:t>
            </a:r>
          </a:p>
          <a:p>
            <a:r>
              <a:rPr kumimoji="1" lang="zh-CN" altLang="en-US" dirty="0"/>
              <a:t>缺乏可解释性</a:t>
            </a:r>
          </a:p>
        </p:txBody>
      </p:sp>
    </p:spTree>
    <p:extLst>
      <p:ext uri="{BB962C8B-B14F-4D97-AF65-F5344CB8AC3E}">
        <p14:creationId xmlns:p14="http://schemas.microsoft.com/office/powerpoint/2010/main" val="2660937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1D9E08-7118-E047-AAF5-AB2BBE12A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基于强化学习的多跳路径搜索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D44093-1CE1-5645-A9F9-1A295C7F1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基本思路</a:t>
            </a:r>
            <a:r>
              <a:rPr kumimoji="1" lang="en-US" altLang="zh-CN" dirty="0"/>
              <a:t>: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找到问题中的主题实体</a:t>
            </a:r>
            <a:r>
              <a:rPr kumimoji="1" lang="en-US" altLang="zh-CN" dirty="0"/>
              <a:t>( </a:t>
            </a:r>
            <a:r>
              <a:rPr kumimoji="1" lang="en" altLang="zh-CN" dirty="0"/>
              <a:t>Topic Entity )</a:t>
            </a:r>
            <a:r>
              <a:rPr kumimoji="1" lang="zh-CN" altLang="en-US" dirty="0"/>
              <a:t>，并链接到知识库上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从知识库上的主题实体出发，根据问题选择一个关系，从而跳转到一个新的实体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继续选择关系，跳转实体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迭代若干步，用最终的实体作为答案</a:t>
            </a:r>
          </a:p>
          <a:p>
            <a:pPr>
              <a:buFont typeface="Wingdings" pitchFamily="2" charset="2"/>
              <a:buChar char="Ø"/>
            </a:pPr>
            <a:r>
              <a:rPr kumimoji="1" lang="zh-CN" altLang="en-US" dirty="0"/>
              <a:t>利用强化学习进行训练</a:t>
            </a:r>
          </a:p>
        </p:txBody>
      </p:sp>
    </p:spTree>
    <p:extLst>
      <p:ext uri="{BB962C8B-B14F-4D97-AF65-F5344CB8AC3E}">
        <p14:creationId xmlns:p14="http://schemas.microsoft.com/office/powerpoint/2010/main" val="27591749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积分</Template>
  <TotalTime>624</TotalTime>
  <Words>1491</Words>
  <Application>Microsoft Macintosh PowerPoint</Application>
  <PresentationFormat>宽屏</PresentationFormat>
  <Paragraphs>152</Paragraphs>
  <Slides>21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等线</vt:lpstr>
      <vt:lpstr>Arial</vt:lpstr>
      <vt:lpstr>Cambria Math</vt:lpstr>
      <vt:lpstr>Tw Cen MT</vt:lpstr>
      <vt:lpstr>Tw Cen MT Condensed</vt:lpstr>
      <vt:lpstr>Wingdings</vt:lpstr>
      <vt:lpstr>Wingdings 3</vt:lpstr>
      <vt:lpstr>积分</vt:lpstr>
      <vt:lpstr>推理问答 相关研究工作介绍</vt:lpstr>
      <vt:lpstr>什么是推理问答</vt:lpstr>
      <vt:lpstr>知识类型</vt:lpstr>
      <vt:lpstr>问题</vt:lpstr>
      <vt:lpstr>知识图谱上推理问答的方法</vt:lpstr>
      <vt:lpstr>2016_EMNLP_Key-Value Memory Networks for Directly Reading Documents</vt:lpstr>
      <vt:lpstr>键值记忆网络</vt:lpstr>
      <vt:lpstr>键值记忆网络</vt:lpstr>
      <vt:lpstr>基于强化学习的多跳路径搜索</vt:lpstr>
      <vt:lpstr>2018_AAAI_ Variational Reasoning for Question Answering with Knowledge Graph</vt:lpstr>
      <vt:lpstr>Variational Reasoning Network</vt:lpstr>
      <vt:lpstr>Variational Reasoning Network</vt:lpstr>
      <vt:lpstr>弱监督的程序学习</vt:lpstr>
      <vt:lpstr>2019_TACL_ Complex Program Induction for Querying Knowledge Bases in the Absence of Gold Programs</vt:lpstr>
      <vt:lpstr>CIPITR</vt:lpstr>
      <vt:lpstr>CIPITR</vt:lpstr>
      <vt:lpstr>CIPITR</vt:lpstr>
      <vt:lpstr>弱监督的程序学习</vt:lpstr>
      <vt:lpstr>查询图解析与匹配</vt:lpstr>
      <vt:lpstr>查询图解析与匹配</vt:lpstr>
      <vt:lpstr>未来方向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推理问答 相关研究工作介绍</dc:title>
  <dc:creator>韩 玮光</dc:creator>
  <cp:lastModifiedBy>韩 玮光</cp:lastModifiedBy>
  <cp:revision>20</cp:revision>
  <dcterms:created xsi:type="dcterms:W3CDTF">2020-07-10T03:20:42Z</dcterms:created>
  <dcterms:modified xsi:type="dcterms:W3CDTF">2020-07-10T15:18:35Z</dcterms:modified>
</cp:coreProperties>
</file>